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Telegraf" charset="1" panose="00000500000000000000"/>
      <p:regular r:id="rId16"/>
    </p:embeddedFont>
    <p:embeddedFont>
      <p:font typeface="Telegraf Bold" charset="1" panose="00000800000000000000"/>
      <p:regular r:id="rId17"/>
    </p:embeddedFont>
    <p:embeddedFont>
      <p:font typeface="Telegraf Extra-Light" charset="1" panose="00000300000000000000"/>
      <p:regular r:id="rId18"/>
    </p:embeddedFont>
    <p:embeddedFont>
      <p:font typeface="Telegraf Medium" charset="1" panose="00000600000000000000"/>
      <p:regular r:id="rId19"/>
    </p:embeddedFont>
    <p:embeddedFont>
      <p:font typeface="Telegraf Ultra-Bold" charset="1" panose="00000900000000000000"/>
      <p:regular r:id="rId20"/>
    </p:embeddedFont>
    <p:embeddedFont>
      <p:font typeface="Telegraf Heavy" charset="1" panose="00000A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 Id="rId7" Target="../media/image10.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 Id="rId5" Target="../media/image10.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4.png" Type="http://schemas.openxmlformats.org/officeDocument/2006/relationships/image"/><Relationship Id="rId4" Target="../media/image10.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9.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Freeform 3" id="3"/>
          <p:cNvSpPr/>
          <p:nvPr/>
        </p:nvSpPr>
        <p:spPr>
          <a:xfrm flipH="true" flipV="false" rot="0">
            <a:off x="7899285" y="-3511894"/>
            <a:ext cx="7745758" cy="7944367"/>
          </a:xfrm>
          <a:custGeom>
            <a:avLst/>
            <a:gdLst/>
            <a:ahLst/>
            <a:cxnLst/>
            <a:rect r="r" b="b" t="t" l="l"/>
            <a:pathLst>
              <a:path h="7944367" w="7745758">
                <a:moveTo>
                  <a:pt x="7745757" y="0"/>
                </a:moveTo>
                <a:lnTo>
                  <a:pt x="0" y="0"/>
                </a:lnTo>
                <a:lnTo>
                  <a:pt x="0" y="7944367"/>
                </a:lnTo>
                <a:lnTo>
                  <a:pt x="7745757" y="7944367"/>
                </a:lnTo>
                <a:lnTo>
                  <a:pt x="7745757" y="0"/>
                </a:lnTo>
                <a:close/>
              </a:path>
            </a:pathLst>
          </a:custGeom>
          <a:blipFill>
            <a:blip r:embed="rId3"/>
            <a:stretch>
              <a:fillRect l="0" t="0" r="0" b="0"/>
            </a:stretch>
          </a:blipFill>
        </p:spPr>
      </p:sp>
      <p:grpSp>
        <p:nvGrpSpPr>
          <p:cNvPr name="Group 4" id="4"/>
          <p:cNvGrpSpPr>
            <a:grpSpLocks noChangeAspect="true"/>
          </p:cNvGrpSpPr>
          <p:nvPr/>
        </p:nvGrpSpPr>
        <p:grpSpPr>
          <a:xfrm rot="0">
            <a:off x="7560339" y="1274162"/>
            <a:ext cx="14868809" cy="8528569"/>
            <a:chOff x="0" y="0"/>
            <a:chExt cx="7981950" cy="4578350"/>
          </a:xfrm>
        </p:grpSpPr>
        <p:sp>
          <p:nvSpPr>
            <p:cNvPr name="Freeform 5" id="5"/>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6" id="6"/>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7" id="7"/>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8" id="8"/>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9" id="9"/>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4"/>
              <a:stretch>
                <a:fillRect l="0" t="-3228" r="0" b="-3228"/>
              </a:stretch>
            </a:blipFill>
          </p:spPr>
        </p:sp>
      </p:grpSp>
      <p:sp>
        <p:nvSpPr>
          <p:cNvPr name="Freeform 10" id="10"/>
          <p:cNvSpPr/>
          <p:nvPr/>
        </p:nvSpPr>
        <p:spPr>
          <a:xfrm flipH="false" flipV="false" rot="-454856">
            <a:off x="-4098830" y="7535407"/>
            <a:ext cx="9555437" cy="5637708"/>
          </a:xfrm>
          <a:custGeom>
            <a:avLst/>
            <a:gdLst/>
            <a:ahLst/>
            <a:cxnLst/>
            <a:rect r="r" b="b" t="t" l="l"/>
            <a:pathLst>
              <a:path h="5637708" w="9555437">
                <a:moveTo>
                  <a:pt x="0" y="0"/>
                </a:moveTo>
                <a:lnTo>
                  <a:pt x="9555438" y="0"/>
                </a:lnTo>
                <a:lnTo>
                  <a:pt x="9555438" y="5637708"/>
                </a:lnTo>
                <a:lnTo>
                  <a:pt x="0" y="5637708"/>
                </a:lnTo>
                <a:lnTo>
                  <a:pt x="0" y="0"/>
                </a:lnTo>
                <a:close/>
              </a:path>
            </a:pathLst>
          </a:custGeom>
          <a:blipFill>
            <a:blip r:embed="rId5"/>
            <a:stretch>
              <a:fillRect l="0" t="0" r="0" b="0"/>
            </a:stretch>
          </a:blipFill>
        </p:spPr>
      </p:sp>
      <p:sp>
        <p:nvSpPr>
          <p:cNvPr name="TextBox 11" id="11"/>
          <p:cNvSpPr txBox="true"/>
          <p:nvPr/>
        </p:nvSpPr>
        <p:spPr>
          <a:xfrm rot="0">
            <a:off x="335699" y="50714"/>
            <a:ext cx="8377901" cy="2245926"/>
          </a:xfrm>
          <a:prstGeom prst="rect">
            <a:avLst/>
          </a:prstGeom>
        </p:spPr>
        <p:txBody>
          <a:bodyPr anchor="t" rtlCol="false" tIns="0" lIns="0" bIns="0" rIns="0">
            <a:spAutoFit/>
          </a:bodyPr>
          <a:lstStyle/>
          <a:p>
            <a:pPr>
              <a:lnSpc>
                <a:spcPts val="17490"/>
              </a:lnSpc>
            </a:pPr>
            <a:r>
              <a:rPr lang="en-US" sz="12062">
                <a:solidFill>
                  <a:srgbClr val="FFFFFF"/>
                </a:solidFill>
                <a:latin typeface="Telegraf Ultra-Bold"/>
              </a:rPr>
              <a:t>PEGASUS</a:t>
            </a:r>
          </a:p>
        </p:txBody>
      </p:sp>
      <p:sp>
        <p:nvSpPr>
          <p:cNvPr name="Freeform 12" id="12"/>
          <p:cNvSpPr/>
          <p:nvPr/>
        </p:nvSpPr>
        <p:spPr>
          <a:xfrm flipH="false" flipV="false" rot="303510">
            <a:off x="391167" y="2293909"/>
            <a:ext cx="1275065" cy="1314500"/>
          </a:xfrm>
          <a:custGeom>
            <a:avLst/>
            <a:gdLst/>
            <a:ahLst/>
            <a:cxnLst/>
            <a:rect r="r" b="b" t="t" l="l"/>
            <a:pathLst>
              <a:path h="1314500" w="1275065">
                <a:moveTo>
                  <a:pt x="0" y="0"/>
                </a:moveTo>
                <a:lnTo>
                  <a:pt x="1275066" y="0"/>
                </a:lnTo>
                <a:lnTo>
                  <a:pt x="1275066" y="1314501"/>
                </a:lnTo>
                <a:lnTo>
                  <a:pt x="0" y="1314501"/>
                </a:lnTo>
                <a:lnTo>
                  <a:pt x="0" y="0"/>
                </a:lnTo>
                <a:close/>
              </a:path>
            </a:pathLst>
          </a:custGeom>
          <a:blipFill>
            <a:blip r:embed="rId6"/>
            <a:stretch>
              <a:fillRect l="0" t="0" r="0" b="0"/>
            </a:stretch>
          </a:blipFill>
        </p:spPr>
      </p:sp>
      <p:sp>
        <p:nvSpPr>
          <p:cNvPr name="Freeform 13" id="13"/>
          <p:cNvSpPr/>
          <p:nvPr/>
        </p:nvSpPr>
        <p:spPr>
          <a:xfrm flipH="false" flipV="false" rot="-217946">
            <a:off x="7580518" y="8929675"/>
            <a:ext cx="637533" cy="657250"/>
          </a:xfrm>
          <a:custGeom>
            <a:avLst/>
            <a:gdLst/>
            <a:ahLst/>
            <a:cxnLst/>
            <a:rect r="r" b="b" t="t" l="l"/>
            <a:pathLst>
              <a:path h="657250" w="637533">
                <a:moveTo>
                  <a:pt x="0" y="0"/>
                </a:moveTo>
                <a:lnTo>
                  <a:pt x="637533" y="0"/>
                </a:lnTo>
                <a:lnTo>
                  <a:pt x="637533" y="657250"/>
                </a:lnTo>
                <a:lnTo>
                  <a:pt x="0" y="657250"/>
                </a:lnTo>
                <a:lnTo>
                  <a:pt x="0" y="0"/>
                </a:lnTo>
                <a:close/>
              </a:path>
            </a:pathLst>
          </a:custGeom>
          <a:blipFill>
            <a:blip r:embed="rId6"/>
            <a:stretch>
              <a:fillRect l="0" t="0" r="0" b="0"/>
            </a:stretch>
          </a:blipFill>
        </p:spPr>
      </p:sp>
      <p:sp>
        <p:nvSpPr>
          <p:cNvPr name="TextBox 14" id="14"/>
          <p:cNvSpPr txBox="true"/>
          <p:nvPr/>
        </p:nvSpPr>
        <p:spPr>
          <a:xfrm rot="0">
            <a:off x="175870" y="4461048"/>
            <a:ext cx="3995711" cy="1430407"/>
          </a:xfrm>
          <a:prstGeom prst="rect">
            <a:avLst/>
          </a:prstGeom>
        </p:spPr>
        <p:txBody>
          <a:bodyPr anchor="t" rtlCol="false" tIns="0" lIns="0" bIns="0" rIns="0">
            <a:spAutoFit/>
          </a:bodyPr>
          <a:lstStyle/>
          <a:p>
            <a:pPr algn="ctr">
              <a:lnSpc>
                <a:spcPts val="3612"/>
              </a:lnSpc>
            </a:pPr>
            <a:r>
              <a:rPr lang="en-US" sz="3576">
                <a:solidFill>
                  <a:srgbClr val="FFFFFF"/>
                </a:solidFill>
                <a:latin typeface="Telegraf Ultra-Bold"/>
              </a:rPr>
              <a:t>DEVESH MISHRA</a:t>
            </a:r>
          </a:p>
          <a:p>
            <a:pPr algn="ctr">
              <a:lnSpc>
                <a:spcPts val="3612"/>
              </a:lnSpc>
            </a:pPr>
            <a:r>
              <a:rPr lang="en-US" sz="3576">
                <a:solidFill>
                  <a:srgbClr val="FFFFFF"/>
                </a:solidFill>
                <a:latin typeface="Telegraf Ultra-Bold"/>
              </a:rPr>
              <a:t>RISHABH</a:t>
            </a:r>
          </a:p>
          <a:p>
            <a:pPr algn="ctr">
              <a:lnSpc>
                <a:spcPts val="3612"/>
              </a:lnSpc>
              <a:spcBef>
                <a:spcPct val="0"/>
              </a:spcBef>
            </a:pPr>
          </a:p>
        </p:txBody>
      </p:sp>
      <p:sp>
        <p:nvSpPr>
          <p:cNvPr name="TextBox 15" id="15"/>
          <p:cNvSpPr txBox="true"/>
          <p:nvPr/>
        </p:nvSpPr>
        <p:spPr>
          <a:xfrm rot="0">
            <a:off x="4524649" y="4409556"/>
            <a:ext cx="3713582" cy="1071748"/>
          </a:xfrm>
          <a:prstGeom prst="rect">
            <a:avLst/>
          </a:prstGeom>
        </p:spPr>
        <p:txBody>
          <a:bodyPr anchor="t" rtlCol="false" tIns="0" lIns="0" bIns="0" rIns="0">
            <a:spAutoFit/>
          </a:bodyPr>
          <a:lstStyle/>
          <a:p>
            <a:pPr algn="ctr">
              <a:lnSpc>
                <a:spcPts val="3934"/>
              </a:lnSpc>
            </a:pPr>
            <a:r>
              <a:rPr lang="en-US" sz="3895">
                <a:solidFill>
                  <a:srgbClr val="FFFFFF"/>
                </a:solidFill>
                <a:latin typeface="Telegraf Ultra-Bold"/>
              </a:rPr>
              <a:t>E22CSEU0766</a:t>
            </a:r>
          </a:p>
          <a:p>
            <a:pPr algn="ctr">
              <a:lnSpc>
                <a:spcPts val="3934"/>
              </a:lnSpc>
              <a:spcBef>
                <a:spcPct val="0"/>
              </a:spcBef>
            </a:pPr>
            <a:r>
              <a:rPr lang="en-US" sz="3895">
                <a:solidFill>
                  <a:srgbClr val="FFFFFF"/>
                </a:solidFill>
                <a:latin typeface="Telegraf Ultra-Bold"/>
              </a:rPr>
              <a:t>E22CSEU0758</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Freeform 3" id="3"/>
          <p:cNvSpPr/>
          <p:nvPr/>
        </p:nvSpPr>
        <p:spPr>
          <a:xfrm flipH="false" flipV="false" rot="0">
            <a:off x="-4585128" y="-5052319"/>
            <a:ext cx="8219313" cy="8229600"/>
          </a:xfrm>
          <a:custGeom>
            <a:avLst/>
            <a:gdLst/>
            <a:ahLst/>
            <a:cxnLst/>
            <a:rect r="r" b="b" t="t" l="l"/>
            <a:pathLst>
              <a:path h="8229600" w="8219313">
                <a:moveTo>
                  <a:pt x="0" y="0"/>
                </a:moveTo>
                <a:lnTo>
                  <a:pt x="8219313" y="0"/>
                </a:lnTo>
                <a:lnTo>
                  <a:pt x="821931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0" y="7379156"/>
            <a:ext cx="5284275" cy="4346316"/>
          </a:xfrm>
          <a:custGeom>
            <a:avLst/>
            <a:gdLst/>
            <a:ahLst/>
            <a:cxnLst/>
            <a:rect r="r" b="b" t="t" l="l"/>
            <a:pathLst>
              <a:path h="4346316" w="5284275">
                <a:moveTo>
                  <a:pt x="0" y="0"/>
                </a:moveTo>
                <a:lnTo>
                  <a:pt x="5284275" y="0"/>
                </a:lnTo>
                <a:lnTo>
                  <a:pt x="5284275" y="4346316"/>
                </a:lnTo>
                <a:lnTo>
                  <a:pt x="0" y="4346316"/>
                </a:lnTo>
                <a:lnTo>
                  <a:pt x="0" y="0"/>
                </a:lnTo>
                <a:close/>
              </a:path>
            </a:pathLst>
          </a:custGeom>
          <a:blipFill>
            <a:blip r:embed="rId4"/>
            <a:stretch>
              <a:fillRect l="0" t="0" r="0" b="0"/>
            </a:stretch>
          </a:blipFill>
        </p:spPr>
      </p:sp>
      <p:sp>
        <p:nvSpPr>
          <p:cNvPr name="Freeform 5" id="5"/>
          <p:cNvSpPr/>
          <p:nvPr/>
        </p:nvSpPr>
        <p:spPr>
          <a:xfrm flipH="false" flipV="false" rot="0">
            <a:off x="14988163" y="-2272978"/>
            <a:ext cx="4777964" cy="4983534"/>
          </a:xfrm>
          <a:custGeom>
            <a:avLst/>
            <a:gdLst/>
            <a:ahLst/>
            <a:cxnLst/>
            <a:rect r="r" b="b" t="t" l="l"/>
            <a:pathLst>
              <a:path h="4983534" w="4777964">
                <a:moveTo>
                  <a:pt x="0" y="0"/>
                </a:moveTo>
                <a:lnTo>
                  <a:pt x="4777963" y="0"/>
                </a:lnTo>
                <a:lnTo>
                  <a:pt x="4777963" y="4983534"/>
                </a:lnTo>
                <a:lnTo>
                  <a:pt x="0" y="4983534"/>
                </a:lnTo>
                <a:lnTo>
                  <a:pt x="0" y="0"/>
                </a:lnTo>
                <a:close/>
              </a:path>
            </a:pathLst>
          </a:custGeom>
          <a:blipFill>
            <a:blip r:embed="rId5"/>
            <a:stretch>
              <a:fillRect l="0" t="0" r="0" b="0"/>
            </a:stretch>
          </a:blipFill>
        </p:spPr>
      </p:sp>
      <p:sp>
        <p:nvSpPr>
          <p:cNvPr name="Freeform 6" id="6"/>
          <p:cNvSpPr/>
          <p:nvPr/>
        </p:nvSpPr>
        <p:spPr>
          <a:xfrm flipH="false" flipV="false" rot="-1219818">
            <a:off x="960879" y="3741523"/>
            <a:ext cx="1409902" cy="1609616"/>
          </a:xfrm>
          <a:custGeom>
            <a:avLst/>
            <a:gdLst/>
            <a:ahLst/>
            <a:cxnLst/>
            <a:rect r="r" b="b" t="t" l="l"/>
            <a:pathLst>
              <a:path h="1609616" w="1409902">
                <a:moveTo>
                  <a:pt x="0" y="0"/>
                </a:moveTo>
                <a:lnTo>
                  <a:pt x="1409902" y="0"/>
                </a:lnTo>
                <a:lnTo>
                  <a:pt x="1409902" y="1609616"/>
                </a:lnTo>
                <a:lnTo>
                  <a:pt x="0" y="1609616"/>
                </a:lnTo>
                <a:lnTo>
                  <a:pt x="0" y="0"/>
                </a:lnTo>
                <a:close/>
              </a:path>
            </a:pathLst>
          </a:custGeom>
          <a:blipFill>
            <a:blip r:embed="rId6"/>
            <a:stretch>
              <a:fillRect l="0" t="0" r="0" b="0"/>
            </a:stretch>
          </a:blipFill>
        </p:spPr>
      </p:sp>
      <p:sp>
        <p:nvSpPr>
          <p:cNvPr name="Freeform 7" id="7"/>
          <p:cNvSpPr/>
          <p:nvPr/>
        </p:nvSpPr>
        <p:spPr>
          <a:xfrm flipH="false" flipV="false" rot="0">
            <a:off x="14938158" y="7947919"/>
            <a:ext cx="4642284" cy="4340535"/>
          </a:xfrm>
          <a:custGeom>
            <a:avLst/>
            <a:gdLst/>
            <a:ahLst/>
            <a:cxnLst/>
            <a:rect r="r" b="b" t="t" l="l"/>
            <a:pathLst>
              <a:path h="4340535" w="4642284">
                <a:moveTo>
                  <a:pt x="0" y="0"/>
                </a:moveTo>
                <a:lnTo>
                  <a:pt x="4642284" y="0"/>
                </a:lnTo>
                <a:lnTo>
                  <a:pt x="4642284" y="4340535"/>
                </a:lnTo>
                <a:lnTo>
                  <a:pt x="0" y="4340535"/>
                </a:lnTo>
                <a:lnTo>
                  <a:pt x="0" y="0"/>
                </a:lnTo>
                <a:close/>
              </a:path>
            </a:pathLst>
          </a:custGeom>
          <a:blipFill>
            <a:blip r:embed="rId7"/>
            <a:stretch>
              <a:fillRect l="0" t="0" r="0" b="0"/>
            </a:stretch>
          </a:blipFill>
        </p:spPr>
      </p:sp>
      <p:sp>
        <p:nvSpPr>
          <p:cNvPr name="TextBox 8" id="8"/>
          <p:cNvSpPr txBox="true"/>
          <p:nvPr/>
        </p:nvSpPr>
        <p:spPr>
          <a:xfrm rot="0">
            <a:off x="5834204" y="410798"/>
            <a:ext cx="6619591" cy="2601379"/>
          </a:xfrm>
          <a:prstGeom prst="rect">
            <a:avLst/>
          </a:prstGeom>
        </p:spPr>
        <p:txBody>
          <a:bodyPr anchor="t" rtlCol="false" tIns="0" lIns="0" bIns="0" rIns="0">
            <a:spAutoFit/>
          </a:bodyPr>
          <a:lstStyle/>
          <a:p>
            <a:pPr algn="ctr">
              <a:lnSpc>
                <a:spcPts val="10431"/>
              </a:lnSpc>
            </a:pPr>
            <a:r>
              <a:rPr lang="en-US" sz="7450">
                <a:solidFill>
                  <a:srgbClr val="FFFFFF"/>
                </a:solidFill>
                <a:latin typeface="Canva Sans Bold"/>
              </a:rPr>
              <a:t>TECHNOLOGY</a:t>
            </a:r>
          </a:p>
          <a:p>
            <a:pPr algn="ctr">
              <a:lnSpc>
                <a:spcPts val="10431"/>
              </a:lnSpc>
            </a:pPr>
            <a:r>
              <a:rPr lang="en-US" sz="7450">
                <a:solidFill>
                  <a:srgbClr val="FFFFFF"/>
                </a:solidFill>
                <a:latin typeface="Canva Sans Bold"/>
              </a:rPr>
              <a:t>STACK</a:t>
            </a:r>
          </a:p>
        </p:txBody>
      </p:sp>
      <p:sp>
        <p:nvSpPr>
          <p:cNvPr name="TextBox 9" id="9"/>
          <p:cNvSpPr txBox="true"/>
          <p:nvPr/>
        </p:nvSpPr>
        <p:spPr>
          <a:xfrm rot="0">
            <a:off x="3940540" y="3826270"/>
            <a:ext cx="11299508"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Natural Language Processing (NLP)</a:t>
            </a:r>
          </a:p>
        </p:txBody>
      </p:sp>
      <p:sp>
        <p:nvSpPr>
          <p:cNvPr name="TextBox 10" id="10"/>
          <p:cNvSpPr txBox="true"/>
          <p:nvPr/>
        </p:nvSpPr>
        <p:spPr>
          <a:xfrm rot="0">
            <a:off x="6440984" y="4975683"/>
            <a:ext cx="5406033"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Neural Networks</a:t>
            </a:r>
          </a:p>
        </p:txBody>
      </p:sp>
      <p:sp>
        <p:nvSpPr>
          <p:cNvPr name="TextBox 11" id="11"/>
          <p:cNvSpPr txBox="true"/>
          <p:nvPr/>
        </p:nvSpPr>
        <p:spPr>
          <a:xfrm rot="0">
            <a:off x="8285559" y="6125097"/>
            <a:ext cx="2057043"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HTML </a:t>
            </a:r>
          </a:p>
        </p:txBody>
      </p:sp>
      <p:sp>
        <p:nvSpPr>
          <p:cNvPr name="TextBox 12" id="12"/>
          <p:cNvSpPr txBox="true"/>
          <p:nvPr/>
        </p:nvSpPr>
        <p:spPr>
          <a:xfrm rot="0">
            <a:off x="8507789" y="7202692"/>
            <a:ext cx="1272421"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CSS</a:t>
            </a:r>
          </a:p>
        </p:txBody>
      </p:sp>
      <p:sp>
        <p:nvSpPr>
          <p:cNvPr name="TextBox 13" id="13"/>
          <p:cNvSpPr txBox="true"/>
          <p:nvPr/>
        </p:nvSpPr>
        <p:spPr>
          <a:xfrm rot="0">
            <a:off x="7097613" y="8280287"/>
            <a:ext cx="4092773"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JAVASCRIPT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Freeform 3" id="3"/>
          <p:cNvSpPr/>
          <p:nvPr/>
        </p:nvSpPr>
        <p:spPr>
          <a:xfrm flipH="false" flipV="false" rot="0">
            <a:off x="-609862" y="6424281"/>
            <a:ext cx="5600620" cy="4137458"/>
          </a:xfrm>
          <a:custGeom>
            <a:avLst/>
            <a:gdLst/>
            <a:ahLst/>
            <a:cxnLst/>
            <a:rect r="r" b="b" t="t" l="l"/>
            <a:pathLst>
              <a:path h="4137458" w="5600620">
                <a:moveTo>
                  <a:pt x="0" y="0"/>
                </a:moveTo>
                <a:lnTo>
                  <a:pt x="5600620" y="0"/>
                </a:lnTo>
                <a:lnTo>
                  <a:pt x="5600620" y="4137458"/>
                </a:lnTo>
                <a:lnTo>
                  <a:pt x="0" y="4137458"/>
                </a:lnTo>
                <a:lnTo>
                  <a:pt x="0" y="0"/>
                </a:lnTo>
                <a:close/>
              </a:path>
            </a:pathLst>
          </a:custGeom>
          <a:blipFill>
            <a:blip r:embed="rId3"/>
            <a:stretch>
              <a:fillRect l="0" t="0" r="0" b="0"/>
            </a:stretch>
          </a:blipFill>
        </p:spPr>
      </p:sp>
      <p:sp>
        <p:nvSpPr>
          <p:cNvPr name="Freeform 4" id="4"/>
          <p:cNvSpPr/>
          <p:nvPr/>
        </p:nvSpPr>
        <p:spPr>
          <a:xfrm flipH="false" flipV="false" rot="2207286">
            <a:off x="14929823" y="-1628725"/>
            <a:ext cx="4694156" cy="5395581"/>
          </a:xfrm>
          <a:custGeom>
            <a:avLst/>
            <a:gdLst/>
            <a:ahLst/>
            <a:cxnLst/>
            <a:rect r="r" b="b" t="t" l="l"/>
            <a:pathLst>
              <a:path h="5395581" w="4694156">
                <a:moveTo>
                  <a:pt x="0" y="0"/>
                </a:moveTo>
                <a:lnTo>
                  <a:pt x="4694155" y="0"/>
                </a:lnTo>
                <a:lnTo>
                  <a:pt x="4694155" y="5395581"/>
                </a:lnTo>
                <a:lnTo>
                  <a:pt x="0" y="5395581"/>
                </a:lnTo>
                <a:lnTo>
                  <a:pt x="0" y="0"/>
                </a:lnTo>
                <a:close/>
              </a:path>
            </a:pathLst>
          </a:custGeom>
          <a:blipFill>
            <a:blip r:embed="rId4"/>
            <a:stretch>
              <a:fillRect l="0" t="0" r="0" b="0"/>
            </a:stretch>
          </a:blipFill>
        </p:spPr>
      </p:sp>
      <p:sp>
        <p:nvSpPr>
          <p:cNvPr name="Freeform 5" id="5"/>
          <p:cNvSpPr/>
          <p:nvPr/>
        </p:nvSpPr>
        <p:spPr>
          <a:xfrm flipH="false" flipV="false" rot="0">
            <a:off x="1028700" y="1028700"/>
            <a:ext cx="1655859" cy="1548228"/>
          </a:xfrm>
          <a:custGeom>
            <a:avLst/>
            <a:gdLst/>
            <a:ahLst/>
            <a:cxnLst/>
            <a:rect r="r" b="b" t="t" l="l"/>
            <a:pathLst>
              <a:path h="1548228" w="1655859">
                <a:moveTo>
                  <a:pt x="0" y="0"/>
                </a:moveTo>
                <a:lnTo>
                  <a:pt x="1655859" y="0"/>
                </a:lnTo>
                <a:lnTo>
                  <a:pt x="1655859" y="1548228"/>
                </a:lnTo>
                <a:lnTo>
                  <a:pt x="0" y="1548228"/>
                </a:lnTo>
                <a:lnTo>
                  <a:pt x="0" y="0"/>
                </a:lnTo>
                <a:close/>
              </a:path>
            </a:pathLst>
          </a:custGeom>
          <a:blipFill>
            <a:blip r:embed="rId5"/>
            <a:stretch>
              <a:fillRect l="0" t="0" r="0" b="0"/>
            </a:stretch>
          </a:blipFill>
        </p:spPr>
      </p:sp>
      <p:sp>
        <p:nvSpPr>
          <p:cNvPr name="TextBox 6" id="6"/>
          <p:cNvSpPr txBox="true"/>
          <p:nvPr/>
        </p:nvSpPr>
        <p:spPr>
          <a:xfrm rot="0">
            <a:off x="4225314" y="519461"/>
            <a:ext cx="9167932"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INTRODUCTION</a:t>
            </a:r>
          </a:p>
        </p:txBody>
      </p:sp>
      <p:sp>
        <p:nvSpPr>
          <p:cNvPr name="TextBox 7" id="7"/>
          <p:cNvSpPr txBox="true"/>
          <p:nvPr/>
        </p:nvSpPr>
        <p:spPr>
          <a:xfrm rot="0">
            <a:off x="2684559" y="4191617"/>
            <a:ext cx="14531097" cy="2730801"/>
          </a:xfrm>
          <a:prstGeom prst="rect">
            <a:avLst/>
          </a:prstGeom>
        </p:spPr>
        <p:txBody>
          <a:bodyPr anchor="t" rtlCol="false" tIns="0" lIns="0" bIns="0" rIns="0">
            <a:spAutoFit/>
          </a:bodyPr>
          <a:lstStyle/>
          <a:p>
            <a:pPr algn="ctr">
              <a:lnSpc>
                <a:spcPts val="3604"/>
              </a:lnSpc>
              <a:spcBef>
                <a:spcPct val="0"/>
              </a:spcBef>
            </a:pPr>
            <a:r>
              <a:rPr lang="en-US" sz="2574">
                <a:solidFill>
                  <a:srgbClr val="FFFFFF"/>
                </a:solidFill>
                <a:latin typeface="Telegraf"/>
              </a:rPr>
              <a:t>Emotion detection and music recommendation have become pivotal applications in the field of artificial intelligence, aiming to enhance user experiences by providing personalized content. This chatbot leverages neural networks, specifically using the PyTorch framework, to achieve these objectives. In this paper, we present an overview of this innovative chatbot, which combines emotion detection and Spotify music recommendations through the power of deep learning.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sp>
        <p:nvSpPr>
          <p:cNvPr name="Freeform 2" id="2"/>
          <p:cNvSpPr/>
          <p:nvPr/>
        </p:nvSpPr>
        <p:spPr>
          <a:xfrm flipH="false" flipV="false" rot="0">
            <a:off x="13133720" y="-1587027"/>
            <a:ext cx="4853552" cy="3706900"/>
          </a:xfrm>
          <a:custGeom>
            <a:avLst/>
            <a:gdLst/>
            <a:ahLst/>
            <a:cxnLst/>
            <a:rect r="r" b="b" t="t" l="l"/>
            <a:pathLst>
              <a:path h="3706900" w="4853552">
                <a:moveTo>
                  <a:pt x="0" y="0"/>
                </a:moveTo>
                <a:lnTo>
                  <a:pt x="4853552" y="0"/>
                </a:lnTo>
                <a:lnTo>
                  <a:pt x="4853552" y="3706900"/>
                </a:lnTo>
                <a:lnTo>
                  <a:pt x="0" y="3706900"/>
                </a:lnTo>
                <a:lnTo>
                  <a:pt x="0" y="0"/>
                </a:lnTo>
                <a:close/>
              </a:path>
            </a:pathLst>
          </a:custGeom>
          <a:blipFill>
            <a:blip r:embed="rId2"/>
            <a:stretch>
              <a:fillRect l="0" t="0" r="0" b="0"/>
            </a:stretch>
          </a:blipFill>
        </p:spPr>
      </p:sp>
      <p:sp>
        <p:nvSpPr>
          <p:cNvPr name="Freeform 3" id="3"/>
          <p:cNvSpPr/>
          <p:nvPr/>
        </p:nvSpPr>
        <p:spPr>
          <a:xfrm flipH="false" flipV="false" rot="0">
            <a:off x="571612" y="128680"/>
            <a:ext cx="3050914" cy="1800039"/>
          </a:xfrm>
          <a:custGeom>
            <a:avLst/>
            <a:gdLst/>
            <a:ahLst/>
            <a:cxnLst/>
            <a:rect r="r" b="b" t="t" l="l"/>
            <a:pathLst>
              <a:path h="1800039" w="3050914">
                <a:moveTo>
                  <a:pt x="0" y="0"/>
                </a:moveTo>
                <a:lnTo>
                  <a:pt x="3050914" y="0"/>
                </a:lnTo>
                <a:lnTo>
                  <a:pt x="3050914" y="1800040"/>
                </a:lnTo>
                <a:lnTo>
                  <a:pt x="0" y="1800040"/>
                </a:lnTo>
                <a:lnTo>
                  <a:pt x="0" y="0"/>
                </a:lnTo>
                <a:close/>
              </a:path>
            </a:pathLst>
          </a:custGeom>
          <a:blipFill>
            <a:blip r:embed="rId3"/>
            <a:stretch>
              <a:fillRect l="0" t="0" r="0" b="0"/>
            </a:stretch>
          </a:blipFill>
        </p:spPr>
      </p:sp>
      <p:sp>
        <p:nvSpPr>
          <p:cNvPr name="TextBox 4" id="4"/>
          <p:cNvSpPr txBox="true"/>
          <p:nvPr/>
        </p:nvSpPr>
        <p:spPr>
          <a:xfrm rot="0">
            <a:off x="4932812" y="770246"/>
            <a:ext cx="6069910" cy="936359"/>
          </a:xfrm>
          <a:prstGeom prst="rect">
            <a:avLst/>
          </a:prstGeom>
        </p:spPr>
        <p:txBody>
          <a:bodyPr anchor="t" rtlCol="false" tIns="0" lIns="0" bIns="0" rIns="0">
            <a:spAutoFit/>
          </a:bodyPr>
          <a:lstStyle/>
          <a:p>
            <a:pPr marL="0" indent="0" lvl="0">
              <a:lnSpc>
                <a:spcPts val="6500"/>
              </a:lnSpc>
              <a:spcBef>
                <a:spcPct val="0"/>
              </a:spcBef>
            </a:pPr>
            <a:r>
              <a:rPr lang="en-US" sz="6436">
                <a:solidFill>
                  <a:srgbClr val="FFFFFF"/>
                </a:solidFill>
                <a:latin typeface="Telegraf Ultra-Bold"/>
              </a:rPr>
              <a:t>ABSTRACT</a:t>
            </a:r>
          </a:p>
        </p:txBody>
      </p:sp>
      <p:sp>
        <p:nvSpPr>
          <p:cNvPr name="Freeform 5" id="5"/>
          <p:cNvSpPr/>
          <p:nvPr/>
        </p:nvSpPr>
        <p:spPr>
          <a:xfrm flipH="false" flipV="false" rot="0">
            <a:off x="12090006" y="8922742"/>
            <a:ext cx="3809795" cy="3562158"/>
          </a:xfrm>
          <a:custGeom>
            <a:avLst/>
            <a:gdLst/>
            <a:ahLst/>
            <a:cxnLst/>
            <a:rect r="r" b="b" t="t" l="l"/>
            <a:pathLst>
              <a:path h="3562158" w="3809795">
                <a:moveTo>
                  <a:pt x="0" y="0"/>
                </a:moveTo>
                <a:lnTo>
                  <a:pt x="3809795" y="0"/>
                </a:lnTo>
                <a:lnTo>
                  <a:pt x="3809795" y="3562159"/>
                </a:lnTo>
                <a:lnTo>
                  <a:pt x="0" y="3562159"/>
                </a:lnTo>
                <a:lnTo>
                  <a:pt x="0" y="0"/>
                </a:lnTo>
                <a:close/>
              </a:path>
            </a:pathLst>
          </a:custGeom>
          <a:blipFill>
            <a:blip r:embed="rId4"/>
            <a:stretch>
              <a:fillRect l="0" t="0" r="0" b="0"/>
            </a:stretch>
          </a:blipFill>
        </p:spPr>
      </p:sp>
      <p:sp>
        <p:nvSpPr>
          <p:cNvPr name="TextBox 6" id="6"/>
          <p:cNvSpPr txBox="true"/>
          <p:nvPr/>
        </p:nvSpPr>
        <p:spPr>
          <a:xfrm rot="0">
            <a:off x="9139238" y="4764501"/>
            <a:ext cx="9525" cy="786574"/>
          </a:xfrm>
          <a:prstGeom prst="rect">
            <a:avLst/>
          </a:prstGeom>
        </p:spPr>
        <p:txBody>
          <a:bodyPr anchor="t" rtlCol="false" tIns="0" lIns="0" bIns="0" rIns="0">
            <a:spAutoFit/>
          </a:bodyPr>
          <a:lstStyle/>
          <a:p>
            <a:pPr algn="ctr">
              <a:lnSpc>
                <a:spcPts val="5414"/>
              </a:lnSpc>
              <a:spcBef>
                <a:spcPct val="0"/>
              </a:spcBef>
            </a:pPr>
          </a:p>
        </p:txBody>
      </p:sp>
      <p:sp>
        <p:nvSpPr>
          <p:cNvPr name="TextBox 7" id="7"/>
          <p:cNvSpPr txBox="true"/>
          <p:nvPr/>
        </p:nvSpPr>
        <p:spPr>
          <a:xfrm rot="0">
            <a:off x="1963166" y="2081773"/>
            <a:ext cx="13259046" cy="6936487"/>
          </a:xfrm>
          <a:prstGeom prst="rect">
            <a:avLst/>
          </a:prstGeom>
        </p:spPr>
        <p:txBody>
          <a:bodyPr anchor="t" rtlCol="false" tIns="0" lIns="0" bIns="0" rIns="0">
            <a:spAutoFit/>
          </a:bodyPr>
          <a:lstStyle/>
          <a:p>
            <a:pPr algn="ctr">
              <a:lnSpc>
                <a:spcPts val="3451"/>
              </a:lnSpc>
            </a:pPr>
            <a:r>
              <a:rPr lang="en-US" sz="2465">
                <a:solidFill>
                  <a:srgbClr val="FFFFFF"/>
                </a:solidFill>
                <a:latin typeface="Canva Sans"/>
              </a:rPr>
              <a:t>In today's digital age, technology has revolutionized how we interact with content. Emotion detection and personalized music recommendations have emerged as essential elements in enhancing user engagement and satisfaction. This chatbot integrates these two functionalities using neural networks implemented in PyTorch. Through natural language processing, the chatbot detects user emotions and tailors Spotify music recommendations accordingly.</a:t>
            </a:r>
          </a:p>
          <a:p>
            <a:pPr algn="ctr">
              <a:lnSpc>
                <a:spcPts val="3451"/>
              </a:lnSpc>
            </a:pPr>
            <a:r>
              <a:rPr lang="en-US" sz="2465">
                <a:solidFill>
                  <a:srgbClr val="FFFFFF"/>
                </a:solidFill>
                <a:latin typeface="Canva Sans"/>
              </a:rPr>
              <a:t>The architecture of this chatbot is built upon a deep learning framework, enabling it to analyze text inputs for emotional cues and then provide music recommendations that resonate with the user's current emotional state. This innovative approach harnesses the power of neural networks to create a seamless and personalized user experience.</a:t>
            </a:r>
          </a:p>
          <a:p>
            <a:pPr algn="ctr">
              <a:lnSpc>
                <a:spcPts val="3451"/>
              </a:lnSpc>
            </a:pPr>
            <a:r>
              <a:rPr lang="en-US" sz="2465">
                <a:solidFill>
                  <a:srgbClr val="FFFFFF"/>
                </a:solidFill>
                <a:latin typeface="Canva Sans"/>
              </a:rPr>
              <a:t>Our study highlights the development process, technical aspects, and the potential impact of this chatbot in enhancing user engagement and satisfaction. By fusing emotion detection with music recommendation, we address the evolving needs of users in a dynamic digital landscape. The chatbot's integration of PyTorch's capabilities showcases the robustness of deep learning techniques in real-world applications.</a:t>
            </a:r>
          </a:p>
          <a:p>
            <a:pPr algn="ctr">
              <a:lnSpc>
                <a:spcPts val="3451"/>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Freeform 3" id="3"/>
          <p:cNvSpPr/>
          <p:nvPr/>
        </p:nvSpPr>
        <p:spPr>
          <a:xfrm flipH="false" flipV="false" rot="-464774">
            <a:off x="-730751" y="-2818102"/>
            <a:ext cx="5636967" cy="5270564"/>
          </a:xfrm>
          <a:custGeom>
            <a:avLst/>
            <a:gdLst/>
            <a:ahLst/>
            <a:cxnLst/>
            <a:rect r="r" b="b" t="t" l="l"/>
            <a:pathLst>
              <a:path h="5270564" w="5636967">
                <a:moveTo>
                  <a:pt x="0" y="0"/>
                </a:moveTo>
                <a:lnTo>
                  <a:pt x="5636967" y="0"/>
                </a:lnTo>
                <a:lnTo>
                  <a:pt x="5636967" y="5270564"/>
                </a:lnTo>
                <a:lnTo>
                  <a:pt x="0" y="5270564"/>
                </a:lnTo>
                <a:lnTo>
                  <a:pt x="0" y="0"/>
                </a:lnTo>
                <a:close/>
              </a:path>
            </a:pathLst>
          </a:custGeom>
          <a:blipFill>
            <a:blip r:embed="rId3"/>
            <a:stretch>
              <a:fillRect l="0" t="0" r="0" b="0"/>
            </a:stretch>
          </a:blipFill>
        </p:spPr>
      </p:sp>
      <p:sp>
        <p:nvSpPr>
          <p:cNvPr name="Freeform 4" id="4"/>
          <p:cNvSpPr/>
          <p:nvPr/>
        </p:nvSpPr>
        <p:spPr>
          <a:xfrm flipH="false" flipV="false" rot="-1219818">
            <a:off x="3055317" y="6268403"/>
            <a:ext cx="958112" cy="1093830"/>
          </a:xfrm>
          <a:custGeom>
            <a:avLst/>
            <a:gdLst/>
            <a:ahLst/>
            <a:cxnLst/>
            <a:rect r="r" b="b" t="t" l="l"/>
            <a:pathLst>
              <a:path h="1093830" w="958112">
                <a:moveTo>
                  <a:pt x="0" y="0"/>
                </a:moveTo>
                <a:lnTo>
                  <a:pt x="958112" y="0"/>
                </a:lnTo>
                <a:lnTo>
                  <a:pt x="958112" y="1093830"/>
                </a:lnTo>
                <a:lnTo>
                  <a:pt x="0" y="1093830"/>
                </a:lnTo>
                <a:lnTo>
                  <a:pt x="0" y="0"/>
                </a:lnTo>
                <a:close/>
              </a:path>
            </a:pathLst>
          </a:custGeom>
          <a:blipFill>
            <a:blip r:embed="rId4"/>
            <a:stretch>
              <a:fillRect l="0" t="0" r="0" b="0"/>
            </a:stretch>
          </a:blipFill>
        </p:spPr>
      </p:sp>
      <p:sp>
        <p:nvSpPr>
          <p:cNvPr name="TextBox 5" id="5"/>
          <p:cNvSpPr txBox="true"/>
          <p:nvPr/>
        </p:nvSpPr>
        <p:spPr>
          <a:xfrm rot="0">
            <a:off x="5173325" y="-32231"/>
            <a:ext cx="7941350"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CONCLUSION</a:t>
            </a:r>
          </a:p>
        </p:txBody>
      </p:sp>
      <p:sp>
        <p:nvSpPr>
          <p:cNvPr name="TextBox 6" id="6"/>
          <p:cNvSpPr txBox="true"/>
          <p:nvPr/>
        </p:nvSpPr>
        <p:spPr>
          <a:xfrm rot="0">
            <a:off x="245462" y="2907165"/>
            <a:ext cx="12595881" cy="2045131"/>
          </a:xfrm>
          <a:prstGeom prst="rect">
            <a:avLst/>
          </a:prstGeom>
        </p:spPr>
        <p:txBody>
          <a:bodyPr anchor="t" rtlCol="false" tIns="0" lIns="0" bIns="0" rIns="0">
            <a:spAutoFit/>
          </a:bodyPr>
          <a:lstStyle/>
          <a:p>
            <a:pPr algn="ctr">
              <a:lnSpc>
                <a:spcPts val="3278"/>
              </a:lnSpc>
            </a:pPr>
            <a:r>
              <a:rPr lang="en-US" sz="2341">
                <a:solidFill>
                  <a:srgbClr val="FFFFFF"/>
                </a:solidFill>
                <a:latin typeface="Canva Sans"/>
              </a:rPr>
              <a:t>The chatbot discussed in this paper represents an exciting intersection of emotion detection and personalized music recommendations, offering a solution that can significantly improve user experiences in various digital platforms. By utilizing neural networks and the PyTorch framework, we have demonstrated the potential of deep learning to create innovative and user-centric applications.</a:t>
            </a:r>
          </a:p>
        </p:txBody>
      </p:sp>
      <p:sp>
        <p:nvSpPr>
          <p:cNvPr name="TextBox 7" id="7"/>
          <p:cNvSpPr txBox="true"/>
          <p:nvPr/>
        </p:nvSpPr>
        <p:spPr>
          <a:xfrm rot="0">
            <a:off x="6124213" y="6078884"/>
            <a:ext cx="11561291" cy="2517843"/>
          </a:xfrm>
          <a:prstGeom prst="rect">
            <a:avLst/>
          </a:prstGeom>
        </p:spPr>
        <p:txBody>
          <a:bodyPr anchor="t" rtlCol="false" tIns="0" lIns="0" bIns="0" rIns="0">
            <a:spAutoFit/>
          </a:bodyPr>
          <a:lstStyle/>
          <a:p>
            <a:pPr algn="ctr">
              <a:lnSpc>
                <a:spcPts val="4019"/>
              </a:lnSpc>
            </a:pPr>
            <a:r>
              <a:rPr lang="en-US" sz="2871">
                <a:solidFill>
                  <a:srgbClr val="FFFFFF"/>
                </a:solidFill>
                <a:latin typeface="Canva Sans"/>
              </a:rPr>
              <a:t>The ability to understand user emotions through natural language processing and then curate Spotify recommendations accordingly has the potential to revolutionize how users engage with music streaming services. It enhances not only user satisfaction but also the overall quality of content delivery.</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3D1D66"/>
        </a:solidFill>
      </p:bgPr>
    </p:bg>
    <p:spTree>
      <p:nvGrpSpPr>
        <p:cNvPr id="1" name=""/>
        <p:cNvGrpSpPr/>
        <p:nvPr/>
      </p:nvGrpSpPr>
      <p:grpSpPr>
        <a:xfrm>
          <a:off x="0" y="0"/>
          <a:ext cx="0" cy="0"/>
          <a:chOff x="0" y="0"/>
          <a:chExt cx="0" cy="0"/>
        </a:xfrm>
      </p:grpSpPr>
      <p:sp>
        <p:nvSpPr>
          <p:cNvPr name="TextBox 2" id="2"/>
          <p:cNvSpPr txBox="true"/>
          <p:nvPr/>
        </p:nvSpPr>
        <p:spPr>
          <a:xfrm rot="0">
            <a:off x="5680234" y="4274503"/>
            <a:ext cx="6927532"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DAFzYZEQs2g</dc:identifier>
  <dcterms:modified xsi:type="dcterms:W3CDTF">2011-08-01T06:04:30Z</dcterms:modified>
  <cp:revision>1</cp:revision>
  <dc:title>PEGASIS</dc:title>
</cp:coreProperties>
</file>

<file path=docProps/thumbnail.jpeg>
</file>